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2" r:id="rId13"/>
    <p:sldId id="269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5"/>
  </p:normalViewPr>
  <p:slideViewPr>
    <p:cSldViewPr snapToGrid="0" snapToObjects="1">
      <p:cViewPr varScale="1">
        <p:scale>
          <a:sx n="90" d="100"/>
          <a:sy n="9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4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0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7435-FD34-814B-866D-50B473FAA10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32E35-0693-234A-85A7-CE6FD0CA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User\AppData\Local\Microsoft\Windows\INetCache\Content.Word\Open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43" y="1261640"/>
            <a:ext cx="3674078" cy="324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" y="14890"/>
            <a:ext cx="1699919" cy="164028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16" y="127325"/>
            <a:ext cx="2965884" cy="15209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27220" y="339448"/>
            <a:ext cx="6034815" cy="9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effectLst/>
                <a:latin typeface="Arial" charset="0"/>
                <a:ea typeface="Calibri" charset="0"/>
                <a:cs typeface="Arial" charset="0"/>
              </a:rPr>
              <a:t>Identifying the southern margin of the Judea graben</a:t>
            </a:r>
            <a:endParaRPr lang="en-US" sz="280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6035" y="4163819"/>
            <a:ext cx="6096000" cy="28319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Arial" charset="0"/>
                <a:ea typeface="Calibri" charset="0"/>
                <a:cs typeface="Arial" charset="0"/>
              </a:rPr>
              <a:t>Research Report Presentation submitted to the Department of Natural Sciences in the Open University of Israel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50" dirty="0">
              <a:latin typeface="Arial" charset="0"/>
              <a:ea typeface="Calibri" charset="0"/>
              <a:cs typeface="Arial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charset="0"/>
                <a:ea typeface="Calibri" charset="0"/>
                <a:cs typeface="Arial" charset="0"/>
              </a:rPr>
              <a:t>By: </a:t>
            </a:r>
            <a:r>
              <a:rPr lang="en-US" dirty="0" err="1">
                <a:latin typeface="Arial" charset="0"/>
                <a:ea typeface="Calibri" charset="0"/>
                <a:cs typeface="Arial" charset="0"/>
              </a:rPr>
              <a:t>Gidi</a:t>
            </a:r>
            <a:r>
              <a:rPr lang="en-US" dirty="0">
                <a:latin typeface="Arial" charset="0"/>
                <a:ea typeface="Calibri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Calibri" charset="0"/>
                <a:cs typeface="Arial" charset="0"/>
              </a:rPr>
              <a:t>Yoffe</a:t>
            </a:r>
            <a:endParaRPr lang="en-US" dirty="0">
              <a:latin typeface="Arial" charset="0"/>
              <a:ea typeface="Calibri" charset="0"/>
              <a:cs typeface="Arial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50" dirty="0">
              <a:effectLst/>
              <a:latin typeface="Arial" charset="0"/>
              <a:ea typeface="Calibri" charset="0"/>
              <a:cs typeface="Arial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charset="0"/>
                <a:ea typeface="Calibri" charset="0"/>
                <a:cs typeface="Arial" charset="0"/>
              </a:rPr>
              <a:t>For course 20575 “</a:t>
            </a:r>
            <a:r>
              <a:rPr lang="he-IL" sz="1200" dirty="0">
                <a:latin typeface="Arial" charset="0"/>
                <a:ea typeface="Calibri" charset="0"/>
                <a:cs typeface="Arial" charset="0"/>
              </a:rPr>
              <a:t>פרויקט מחקר בגיאולוגיה</a:t>
            </a:r>
            <a:r>
              <a:rPr lang="en-US" sz="1200" dirty="0">
                <a:latin typeface="Arial" charset="0"/>
                <a:ea typeface="Calibri" charset="0"/>
                <a:cs typeface="Arial" charset="0"/>
              </a:rPr>
              <a:t>” (“Research project in the field of Geology”)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" charset="0"/>
                <a:ea typeface="Calibri" charset="0"/>
                <a:cs typeface="Arial" charset="0"/>
              </a:rPr>
              <a:t>June 2017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0" y="1"/>
            <a:ext cx="6094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4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9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00" y="1"/>
            <a:ext cx="60948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4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7228" y="79981"/>
            <a:ext cx="2361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30714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>
                <a:effectLst/>
                <a:ea typeface="Calibri" charset="0"/>
                <a:cs typeface="Arial" charset="0"/>
              </a:rPr>
              <a:t> Two major </a:t>
            </a:r>
            <a:r>
              <a:rPr lang="en-US" dirty="0">
                <a:ea typeface="Calibri" charset="0"/>
                <a:cs typeface="Arial" charset="0"/>
              </a:rPr>
              <a:t>tectonic</a:t>
            </a:r>
            <a:r>
              <a:rPr lang="en-US" dirty="0">
                <a:effectLst/>
                <a:ea typeface="Calibri" charset="0"/>
                <a:cs typeface="Arial" charset="0"/>
              </a:rPr>
              <a:t> regimes were identified in this study:</a:t>
            </a:r>
          </a:p>
          <a:p>
            <a:pPr marL="342900" lvl="0" indent="-342900">
              <a:buFont typeface="Symbol" charset="2"/>
              <a:buChar char=""/>
            </a:pPr>
            <a:endParaRPr lang="en-US" dirty="0">
              <a:ea typeface="Calibri" charset="0"/>
              <a:cs typeface="Arial" charset="0"/>
            </a:endParaRPr>
          </a:p>
          <a:p>
            <a:pPr marL="342900" lvl="0" indent="-342900">
              <a:buFont typeface="Symbol" charset="2"/>
              <a:buChar char=""/>
            </a:pPr>
            <a:r>
              <a:rPr lang="en-US" dirty="0">
                <a:effectLst/>
                <a:ea typeface="Calibri" charset="0"/>
                <a:cs typeface="Arial" charset="0"/>
              </a:rPr>
              <a:t>The younger, </a:t>
            </a:r>
            <a:r>
              <a:rPr lang="en-US" dirty="0"/>
              <a:t>characterized by a north-east south-west strike and a dip westward, was identified in the three upper horizons – near-top </a:t>
            </a:r>
            <a:r>
              <a:rPr lang="en-US" dirty="0" err="1"/>
              <a:t>Yagur</a:t>
            </a:r>
            <a:r>
              <a:rPr lang="en-US" dirty="0"/>
              <a:t>, near-top </a:t>
            </a:r>
            <a:r>
              <a:rPr lang="en-US" dirty="0" err="1"/>
              <a:t>Yakhini</a:t>
            </a:r>
            <a:r>
              <a:rPr lang="en-US" dirty="0"/>
              <a:t> and near-top </a:t>
            </a:r>
            <a:r>
              <a:rPr lang="en-US" dirty="0" err="1"/>
              <a:t>Daya</a:t>
            </a:r>
            <a:r>
              <a:rPr lang="en-US" dirty="0"/>
              <a:t>. Time constraint applied to the beginning of this regime’s activity is set to at least from Albian time (</a:t>
            </a:r>
            <a:r>
              <a:rPr lang="en-US" dirty="0" err="1"/>
              <a:t>Yagur</a:t>
            </a:r>
            <a:r>
              <a:rPr lang="en-US" dirty="0"/>
              <a:t> </a:t>
            </a:r>
            <a:r>
              <a:rPr lang="en-US" dirty="0" err="1"/>
              <a:t>frm</a:t>
            </a:r>
            <a:r>
              <a:rPr lang="en-US" dirty="0"/>
              <a:t>.). </a:t>
            </a:r>
          </a:p>
          <a:p>
            <a:pPr marL="342900" lvl="0" indent="-342900">
              <a:buFont typeface="Symbol" charset="2"/>
              <a:buChar char=""/>
            </a:pPr>
            <a:endParaRPr lang="en-US" dirty="0">
              <a:ea typeface="Calibri" charset="0"/>
              <a:cs typeface="Arial" charset="0"/>
            </a:endParaRPr>
          </a:p>
          <a:p>
            <a:pPr marL="342900" lvl="0" indent="-342900">
              <a:buFont typeface="Symbol" charset="2"/>
              <a:buChar char=""/>
            </a:pPr>
            <a:r>
              <a:rPr lang="en-US" dirty="0"/>
              <a:t>The older, identified in the lower near-top </a:t>
            </a:r>
            <a:r>
              <a:rPr lang="en-US" dirty="0" err="1"/>
              <a:t>Mohilla</a:t>
            </a:r>
            <a:r>
              <a:rPr lang="en-US" dirty="0"/>
              <a:t> and near-top </a:t>
            </a:r>
            <a:r>
              <a:rPr lang="en-US" dirty="0" err="1"/>
              <a:t>Ra’af</a:t>
            </a:r>
            <a:r>
              <a:rPr lang="en-US" dirty="0"/>
              <a:t> layers, no strike-dominated structural deformation was observed. However, a gradual deepening trend towards the south-east implies on a different or an additional, earlier regime causing the observed deformation. Maximal time constraint applied to this regime limits its activity to Mid-Jurassic time (~Bajocian) (base of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frm</a:t>
            </a:r>
            <a:r>
              <a:rPr lang="en-US" dirty="0"/>
              <a:t>.). The deepening trend to the north-east roughly correlates with thickening of the Interval-layers at that area. Such correlation may imply on a sedimentary depo-center with a migration pattern due north-east with time.</a:t>
            </a:r>
            <a:endParaRPr lang="en-US" dirty="0">
              <a:effectLst/>
              <a:ea typeface="Calibri" charset="0"/>
              <a:cs typeface="Arial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078" y="686206"/>
            <a:ext cx="2760922" cy="21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28" y="686206"/>
            <a:ext cx="2892223" cy="217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0488" y="128183"/>
            <a:ext cx="1822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Older regime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2957" y="128183"/>
            <a:ext cx="214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Younger regime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03300F-735B-416C-BBF2-D719F7242E6C}"/>
              </a:ext>
            </a:extLst>
          </p:cNvPr>
          <p:cNvGrpSpPr/>
          <p:nvPr/>
        </p:nvGrpSpPr>
        <p:grpSpPr>
          <a:xfrm>
            <a:off x="6747171" y="3305509"/>
            <a:ext cx="6008347" cy="3098165"/>
            <a:chOff x="3304381" y="1904365"/>
            <a:chExt cx="5374005" cy="3102610"/>
          </a:xfrm>
        </p:grpSpPr>
        <p:pic>
          <p:nvPicPr>
            <p:cNvPr id="11" name="Picture 10" descr="../Depo_Center.jpg">
              <a:extLst>
                <a:ext uri="{FF2B5EF4-FFF2-40B4-BE49-F238E27FC236}">
                  <a16:creationId xmlns:a16="http://schemas.microsoft.com/office/drawing/2014/main" id="{E29ECF95-F6FA-4BEB-AB02-E04D57ADF41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381" y="1904365"/>
              <a:ext cx="4458335" cy="3049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275">
              <a:extLst>
                <a:ext uri="{FF2B5EF4-FFF2-40B4-BE49-F238E27FC236}">
                  <a16:creationId xmlns:a16="http://schemas.microsoft.com/office/drawing/2014/main" id="{6F7ACBEE-FAB0-455A-9E1B-89717DCE4EC6}"/>
                </a:ext>
              </a:extLst>
            </p:cNvPr>
            <p:cNvSpPr txBox="1"/>
            <p:nvPr/>
          </p:nvSpPr>
          <p:spPr>
            <a:xfrm>
              <a:off x="4108291" y="1908810"/>
              <a:ext cx="4570095" cy="574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S-W                  N-E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276">
              <a:extLst>
                <a:ext uri="{FF2B5EF4-FFF2-40B4-BE49-F238E27FC236}">
                  <a16:creationId xmlns:a16="http://schemas.microsoft.com/office/drawing/2014/main" id="{CC2F1691-44E7-438C-A95A-272D8521A771}"/>
                </a:ext>
              </a:extLst>
            </p:cNvPr>
            <p:cNvSpPr txBox="1"/>
            <p:nvPr/>
          </p:nvSpPr>
          <p:spPr>
            <a:xfrm rot="5400000">
              <a:off x="6302533" y="3427413"/>
              <a:ext cx="2585085" cy="5740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Jurassic     Triassic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278">
              <a:extLst>
                <a:ext uri="{FF2B5EF4-FFF2-40B4-BE49-F238E27FC236}">
                  <a16:creationId xmlns:a16="http://schemas.microsoft.com/office/drawing/2014/main" id="{018CAC74-71D3-4B0F-A747-E68550F38016}"/>
                </a:ext>
              </a:extLst>
            </p:cNvPr>
            <p:cNvSpPr txBox="1"/>
            <p:nvPr/>
          </p:nvSpPr>
          <p:spPr>
            <a:xfrm>
              <a:off x="5935186" y="2599055"/>
              <a:ext cx="1028700" cy="685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Daya-Mohilla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Interval layer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279">
              <a:extLst>
                <a:ext uri="{FF2B5EF4-FFF2-40B4-BE49-F238E27FC236}">
                  <a16:creationId xmlns:a16="http://schemas.microsoft.com/office/drawing/2014/main" id="{5580F592-8182-476A-A5D5-4592204E6E8E}"/>
                </a:ext>
              </a:extLst>
            </p:cNvPr>
            <p:cNvSpPr txBox="1"/>
            <p:nvPr/>
          </p:nvSpPr>
          <p:spPr>
            <a:xfrm>
              <a:off x="5132546" y="3940175"/>
              <a:ext cx="1028700" cy="685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Mohilla-Ra’af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Interval layer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79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04" y="36233"/>
            <a:ext cx="5393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Comparison to Literature</a:t>
            </a:r>
          </a:p>
          <a:p>
            <a:pPr algn="ctr"/>
            <a:r>
              <a:rPr lang="en-US" sz="4000" dirty="0"/>
              <a:t>(highlights)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59672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>
                <a:ea typeface="Calibri" charset="0"/>
                <a:cs typeface="Arial" charset="0"/>
              </a:rPr>
              <a:t> The </a:t>
            </a:r>
            <a:r>
              <a:rPr lang="en-US" dirty="0"/>
              <a:t>deformational pattern of the upper three layers (near-top </a:t>
            </a:r>
            <a:r>
              <a:rPr lang="en-US" dirty="0" err="1"/>
              <a:t>Yagur</a:t>
            </a:r>
            <a:r>
              <a:rPr lang="en-US" dirty="0"/>
              <a:t>, </a:t>
            </a:r>
            <a:r>
              <a:rPr lang="en-US" dirty="0" err="1"/>
              <a:t>Yakhini</a:t>
            </a:r>
            <a:r>
              <a:rPr lang="en-US" dirty="0"/>
              <a:t> and </a:t>
            </a:r>
            <a:r>
              <a:rPr lang="en-US" dirty="0" err="1"/>
              <a:t>Daya</a:t>
            </a:r>
            <a:r>
              <a:rPr lang="en-US" dirty="0"/>
              <a:t>) corresponds structurally and chronologically with the findings of Joseph-Hai et al., 2010 and </a:t>
            </a:r>
            <a:r>
              <a:rPr lang="en-US" dirty="0" err="1"/>
              <a:t>Eyal</a:t>
            </a:r>
            <a:r>
              <a:rPr lang="en-US" dirty="0"/>
              <a:t>., 2011, who attribute it to the Syrian Arc Fold Belt (</a:t>
            </a:r>
            <a:r>
              <a:rPr lang="en-US" dirty="0" err="1"/>
              <a:t>Krenkel</a:t>
            </a:r>
            <a:r>
              <a:rPr lang="en-US" dirty="0"/>
              <a:t>, 1924) of Upper Cretaceous time.</a:t>
            </a:r>
          </a:p>
          <a:p>
            <a:pPr marL="342900" lvl="0" indent="-342900">
              <a:buFont typeface="Symbol" charset="2"/>
              <a:buChar char=""/>
            </a:pPr>
            <a:endParaRPr lang="en-US" dirty="0">
              <a:ea typeface="Calibri" charset="0"/>
              <a:cs typeface="Arial" charset="0"/>
            </a:endParaRPr>
          </a:p>
          <a:p>
            <a:pPr marL="342900" indent="-342900">
              <a:buFont typeface="Symbol" charset="2"/>
              <a:buChar char=""/>
            </a:pPr>
            <a:r>
              <a:rPr lang="en-US" dirty="0"/>
              <a:t>No specific structures can be definitely deduced due to the relatively low-resolution of this study. A correlation, however, exists between this structural regime and the findings of Goldberg and Friedman (1974); </a:t>
            </a:r>
            <a:r>
              <a:rPr lang="en-US" dirty="0" err="1"/>
              <a:t>Druckman</a:t>
            </a:r>
            <a:r>
              <a:rPr lang="en-US" dirty="0"/>
              <a:t> (1974, 1977); Freund et al. (1975); </a:t>
            </a:r>
            <a:r>
              <a:rPr lang="en-US" dirty="0" err="1"/>
              <a:t>Druckman</a:t>
            </a:r>
            <a:r>
              <a:rPr lang="en-US" dirty="0"/>
              <a:t> (1974); </a:t>
            </a:r>
            <a:r>
              <a:rPr lang="en-US" dirty="0" err="1"/>
              <a:t>Gelberman</a:t>
            </a:r>
            <a:r>
              <a:rPr lang="en-US" dirty="0"/>
              <a:t> and </a:t>
            </a:r>
            <a:r>
              <a:rPr lang="en-US" dirty="0" err="1"/>
              <a:t>Kemmis</a:t>
            </a:r>
            <a:r>
              <a:rPr lang="en-US" dirty="0"/>
              <a:t> (1987); Bruner (1991); </a:t>
            </a:r>
            <a:r>
              <a:rPr lang="en-US" dirty="0" err="1"/>
              <a:t>Druckman</a:t>
            </a:r>
            <a:r>
              <a:rPr lang="en-US" dirty="0"/>
              <a:t> et al. (1995a); Garfunkel (1998). These associated differential block motions and vertical movements that have created an extensive graben and horst system extending east of the Mediterranean coastline to late-Paleozoic to early-Mesozoic Rifting activity, caused by the opening of the </a:t>
            </a:r>
            <a:r>
              <a:rPr lang="en-US" dirty="0" err="1"/>
              <a:t>Neotethys</a:t>
            </a:r>
            <a:r>
              <a:rPr lang="en-US" dirty="0"/>
              <a:t> Ocean (Garfunkel and </a:t>
            </a:r>
            <a:r>
              <a:rPr lang="en-US" dirty="0" err="1"/>
              <a:t>Derin</a:t>
            </a:r>
            <a:r>
              <a:rPr lang="en-US" dirty="0"/>
              <a:t>, 1984; Garfunkel, 1998). </a:t>
            </a:r>
            <a:endParaRPr lang="en-US" dirty="0">
              <a:ea typeface="Calibri" charset="0"/>
              <a:cs typeface="Arial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393" y="-1"/>
            <a:ext cx="5628005" cy="65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407097" y="6581001"/>
            <a:ext cx="2063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</a:t>
            </a:r>
            <a:r>
              <a:rPr lang="en-US" sz="1200" dirty="0" err="1"/>
              <a:t>Korngreen</a:t>
            </a:r>
            <a:r>
              <a:rPr lang="en-US" sz="1200" dirty="0"/>
              <a:t> et al. (2013)</a:t>
            </a:r>
          </a:p>
        </p:txBody>
      </p:sp>
    </p:spTree>
    <p:extLst>
      <p:ext uri="{BB962C8B-B14F-4D97-AF65-F5344CB8AC3E}">
        <p14:creationId xmlns:p14="http://schemas.microsoft.com/office/powerpoint/2010/main" val="114290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Symbol" charset="2"/>
              <a:buChar char=""/>
            </a:pPr>
            <a:r>
              <a:rPr lang="en-US" dirty="0">
                <a:ea typeface="Calibri" charset="0"/>
                <a:cs typeface="Arial" charset="0"/>
              </a:rPr>
              <a:t>B</a:t>
            </a:r>
            <a:r>
              <a:rPr lang="en-US" dirty="0"/>
              <a:t>oth structural and thickness trends of the two lower layers (near-top </a:t>
            </a:r>
            <a:r>
              <a:rPr lang="en-US" dirty="0" err="1"/>
              <a:t>Mohilla</a:t>
            </a:r>
            <a:r>
              <a:rPr lang="en-US" dirty="0"/>
              <a:t> and </a:t>
            </a:r>
            <a:r>
              <a:rPr lang="en-US" dirty="0" err="1"/>
              <a:t>Ra’af</a:t>
            </a:r>
            <a:r>
              <a:rPr lang="en-US" dirty="0"/>
              <a:t>) correspond geographically with the findings of </a:t>
            </a:r>
            <a:r>
              <a:rPr lang="en-US" dirty="0" err="1"/>
              <a:t>Korngreen</a:t>
            </a:r>
            <a:r>
              <a:rPr lang="en-US" dirty="0"/>
              <a:t> et al. (2013), which tie the vertical differences of the sedimentary record of seven boreholes to Triassic tectonic activity. Moreover, </a:t>
            </a:r>
            <a:r>
              <a:rPr lang="en-US" dirty="0" err="1"/>
              <a:t>Korngreen</a:t>
            </a:r>
            <a:r>
              <a:rPr lang="en-US" dirty="0"/>
              <a:t> et al. (2013) place DAVID-01 well’s location at a western margin of a subsiding platform during the Triassic, which also correlates the findings of this study. </a:t>
            </a:r>
          </a:p>
          <a:p>
            <a:pPr marL="342900" indent="-342900">
              <a:buFont typeface="Symbol" charset="2"/>
              <a:buChar char=""/>
            </a:pPr>
            <a:endParaRPr lang="en-US" dirty="0"/>
          </a:p>
          <a:p>
            <a:pPr marL="342900" indent="-342900">
              <a:buFont typeface="Symbol" charset="2"/>
              <a:buChar char=""/>
            </a:pPr>
            <a:r>
              <a:rPr lang="en-US" dirty="0"/>
              <a:t>Thus, strong correlation to previous studies suggests that </a:t>
            </a:r>
            <a:r>
              <a:rPr lang="en-US" dirty="0" err="1"/>
              <a:t>Neotethyan</a:t>
            </a:r>
            <a:r>
              <a:rPr lang="en-US" dirty="0"/>
              <a:t> Rifting Activity, dating to mid-Triassic to early-Jurassic times is the main source of the deformation of near-top </a:t>
            </a:r>
            <a:r>
              <a:rPr lang="en-US" dirty="0" err="1"/>
              <a:t>Mohilla</a:t>
            </a:r>
            <a:r>
              <a:rPr lang="en-US" dirty="0"/>
              <a:t> and near-top </a:t>
            </a:r>
            <a:r>
              <a:rPr lang="en-US" dirty="0" err="1"/>
              <a:t>Ra’af</a:t>
            </a:r>
            <a:r>
              <a:rPr lang="en-US" dirty="0"/>
              <a:t> layers.  </a:t>
            </a:r>
          </a:p>
          <a:p>
            <a:pPr marL="342900" indent="-342900">
              <a:buFont typeface="Symbol" charset="2"/>
              <a:buChar char="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6096000" cy="65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158762" y="6581001"/>
            <a:ext cx="2063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</a:t>
            </a:r>
            <a:r>
              <a:rPr lang="en-US" sz="1200" dirty="0" err="1"/>
              <a:t>Korngreen</a:t>
            </a:r>
            <a:r>
              <a:rPr lang="en-US" sz="1200" dirty="0"/>
              <a:t> et al. (2013)</a:t>
            </a:r>
          </a:p>
        </p:txBody>
      </p:sp>
    </p:spTree>
    <p:extLst>
      <p:ext uri="{BB962C8B-B14F-4D97-AF65-F5344CB8AC3E}">
        <p14:creationId xmlns:p14="http://schemas.microsoft.com/office/powerpoint/2010/main" val="95689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3236" y="22828"/>
            <a:ext cx="2659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-2" y="730714"/>
            <a:ext cx="118061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charset="0"/>
                <a:cs typeface="Arial" charset="0"/>
              </a:rPr>
              <a:t> </a:t>
            </a:r>
            <a:r>
              <a:rPr lang="en-US" dirty="0"/>
              <a:t>With the method of seismic interpretation of 12 seismic lines, two tectonic regimes are associated with deformation of chosen layers within the studied area:</a:t>
            </a:r>
          </a:p>
          <a:p>
            <a:pPr lvl="0"/>
            <a:endParaRPr lang="en-US" dirty="0">
              <a:ea typeface="Calibri" charset="0"/>
              <a:cs typeface="Arial" charset="0"/>
            </a:endParaRPr>
          </a:p>
          <a:p>
            <a:pPr marL="342900" lvl="0" indent="-342900">
              <a:buFont typeface="Symbol" charset="2"/>
              <a:buChar char=""/>
            </a:pPr>
            <a:r>
              <a:rPr lang="en-US" dirty="0">
                <a:effectLst/>
                <a:ea typeface="Calibri" charset="0"/>
                <a:cs typeface="Arial" charset="0"/>
              </a:rPr>
              <a:t>The </a:t>
            </a:r>
            <a:r>
              <a:rPr lang="en-US" dirty="0">
                <a:ea typeface="Calibri" charset="0"/>
                <a:cs typeface="Arial" charset="0"/>
              </a:rPr>
              <a:t>younger - </a:t>
            </a:r>
            <a:r>
              <a:rPr lang="en-US" dirty="0"/>
              <a:t>Syrian Arc Fold Belt, caused by the closure of the </a:t>
            </a:r>
            <a:r>
              <a:rPr lang="en-US" dirty="0" err="1"/>
              <a:t>Neotethys</a:t>
            </a:r>
            <a:r>
              <a:rPr lang="en-US" dirty="0"/>
              <a:t>, affecting mainly layers of the age ranging from mid-Jurassic to upper Cretaceous times, which in this study are represented by the chosen horizons of near-top </a:t>
            </a:r>
            <a:r>
              <a:rPr lang="en-US" dirty="0" err="1"/>
              <a:t>Yagur</a:t>
            </a:r>
            <a:r>
              <a:rPr lang="en-US" dirty="0"/>
              <a:t> (~Albian), near-top </a:t>
            </a:r>
            <a:r>
              <a:rPr lang="en-US" dirty="0" err="1"/>
              <a:t>Yakhini</a:t>
            </a:r>
            <a:r>
              <a:rPr lang="en-US" dirty="0"/>
              <a:t> (~Albian) and near-top </a:t>
            </a:r>
            <a:r>
              <a:rPr lang="en-US" dirty="0" err="1"/>
              <a:t>Daya</a:t>
            </a:r>
            <a:r>
              <a:rPr lang="en-US" dirty="0"/>
              <a:t> (~Bajocian). The characteristic trend of this regime is a north-east south-west striking folds with a westward dip. </a:t>
            </a:r>
          </a:p>
          <a:p>
            <a:pPr marL="342900" lvl="0" indent="-342900">
              <a:buFont typeface="Symbol" charset="2"/>
              <a:buChar char=""/>
            </a:pPr>
            <a:endParaRPr lang="en-US" dirty="0">
              <a:ea typeface="Calibri" charset="0"/>
              <a:cs typeface="Arial" charset="0"/>
            </a:endParaRPr>
          </a:p>
          <a:p>
            <a:pPr marL="342900" lvl="0" indent="-342900">
              <a:buFont typeface="Symbol" charset="2"/>
              <a:buChar char=""/>
            </a:pPr>
            <a:r>
              <a:rPr lang="en-US" dirty="0">
                <a:ea typeface="Calibri" charset="0"/>
                <a:cs typeface="Arial" charset="0"/>
              </a:rPr>
              <a:t> </a:t>
            </a:r>
            <a:r>
              <a:rPr lang="en-US" dirty="0"/>
              <a:t>The older - </a:t>
            </a:r>
            <a:r>
              <a:rPr lang="en-US" dirty="0" err="1"/>
              <a:t>Neotethyan</a:t>
            </a:r>
            <a:r>
              <a:rPr lang="en-US" dirty="0"/>
              <a:t> Rifting Activity of mid-Triassic to mid-Jurassic times, which in this study is represented by the near-top </a:t>
            </a:r>
            <a:r>
              <a:rPr lang="en-US" dirty="0" err="1"/>
              <a:t>Ra’af</a:t>
            </a:r>
            <a:r>
              <a:rPr lang="en-US" dirty="0"/>
              <a:t> (~</a:t>
            </a:r>
            <a:r>
              <a:rPr lang="en-US" dirty="0" err="1"/>
              <a:t>Anisian</a:t>
            </a:r>
            <a:r>
              <a:rPr lang="en-US" dirty="0"/>
              <a:t>) and near-top </a:t>
            </a:r>
            <a:r>
              <a:rPr lang="en-US" dirty="0" err="1"/>
              <a:t>Mohilla</a:t>
            </a:r>
            <a:r>
              <a:rPr lang="en-US" dirty="0"/>
              <a:t> (~</a:t>
            </a:r>
            <a:r>
              <a:rPr lang="en-US" dirty="0" err="1"/>
              <a:t>Carnian</a:t>
            </a:r>
            <a:r>
              <a:rPr lang="en-US" dirty="0"/>
              <a:t>/Norian) horizons. A deepening and thickening trend in the north-eastern area of the studied area of near-top </a:t>
            </a:r>
            <a:r>
              <a:rPr lang="en-US" dirty="0" err="1"/>
              <a:t>Mohilla</a:t>
            </a:r>
            <a:r>
              <a:rPr lang="en-US" dirty="0"/>
              <a:t> and near-top </a:t>
            </a:r>
            <a:r>
              <a:rPr lang="en-US" dirty="0" err="1"/>
              <a:t>Ra’af</a:t>
            </a:r>
            <a:r>
              <a:rPr lang="en-US" dirty="0"/>
              <a:t> layers, represents a Triassic-Jurassic subsided block with a sedimentary depo-center which migrates due north-east in time. Such a migration pattern may suggest that this structure is a westward extension of a greater graben-like structure extending to the north-east, thus possibly representing the south-western margin of the Judea graben.</a:t>
            </a:r>
          </a:p>
          <a:p>
            <a:pPr marL="342900" indent="-342900">
              <a:buFont typeface="Symbol" charset="2"/>
              <a:buChar char=""/>
            </a:pPr>
            <a:endParaRPr lang="en-US" dirty="0">
              <a:effectLst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0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904" y="60527"/>
            <a:ext cx="506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Geological Introduction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-42442" y="828939"/>
            <a:ext cx="6096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/>
              <a:t>Rifting activity in the Levant region started in the late Permian and continued in several pulses through the Triassic and Early to Mid-Jurassic. Significant vertical movements and differential block motions took place during this period, which created an extensive graben and horst system extending east of the Mediterranean coastline. </a:t>
            </a:r>
          </a:p>
          <a:p>
            <a:pPr marL="342900" lvl="0" indent="-342900">
              <a:buFont typeface="Symbol" charset="2"/>
              <a:buChar char=""/>
            </a:pPr>
            <a:endParaRPr lang="en-US" dirty="0"/>
          </a:p>
          <a:p>
            <a:pPr marL="342900" lvl="0" indent="-342900">
              <a:buFont typeface="Symbol" charset="2"/>
              <a:buChar char=""/>
            </a:pPr>
            <a:r>
              <a:rPr lang="en-US" dirty="0"/>
              <a:t>A major structural low extends in a NW-SE direction from northern Sinai to central Israel - the </a:t>
            </a:r>
            <a:r>
              <a:rPr lang="en-US" dirty="0" err="1"/>
              <a:t>Hilal</a:t>
            </a:r>
            <a:r>
              <a:rPr lang="en-US" dirty="0"/>
              <a:t> and Judea grabens. The Judea graben is a sub-structure of the larger </a:t>
            </a:r>
            <a:r>
              <a:rPr lang="en-US" dirty="0" err="1"/>
              <a:t>Palmyride</a:t>
            </a:r>
            <a:r>
              <a:rPr lang="en-US" dirty="0"/>
              <a:t> Fold Belt which also evolved during this period.</a:t>
            </a:r>
          </a:p>
          <a:p>
            <a:pPr marL="342900" lvl="0" indent="-342900">
              <a:buFont typeface="Symbol" charset="2"/>
              <a:buChar char=""/>
            </a:pPr>
            <a:endParaRPr lang="en-US" dirty="0"/>
          </a:p>
          <a:p>
            <a:pPr marL="342900" lvl="0" indent="-342900">
              <a:buFont typeface="Symbol" charset="2"/>
              <a:buChar char=""/>
            </a:pPr>
            <a:r>
              <a:rPr lang="en-US" dirty="0"/>
              <a:t> </a:t>
            </a:r>
            <a:r>
              <a:rPr lang="en-US" dirty="0" err="1"/>
              <a:t>Permo</a:t>
            </a:r>
            <a:r>
              <a:rPr lang="en-US" dirty="0"/>
              <a:t>-Triassic shallow-marine section accumulated in a large N-S oriented embayment, roughly coinciding with today’s Judean highlands. The section thickens gradually to the north and thins to the east and west. The thickness variations in the Triassic section reflect a regional northward dip of the basement and local vertical motions. </a:t>
            </a:r>
          </a:p>
          <a:p>
            <a:pPr marL="342900" lvl="0" indent="-342900">
              <a:buFont typeface="Symbol" charset="2"/>
              <a:buChar char=""/>
            </a:pPr>
            <a:endParaRPr lang="en-US" dirty="0">
              <a:effectLst/>
              <a:ea typeface="Calibri" charset="0"/>
              <a:cs typeface="Arial" charset="0"/>
            </a:endParaRPr>
          </a:p>
          <a:p>
            <a:pPr marL="342900" lvl="0" indent="-342900">
              <a:buFont typeface="Symbol" charset="2"/>
              <a:buChar char=""/>
            </a:pPr>
            <a:endParaRPr lang="en-US" dirty="0">
              <a:effectLst/>
              <a:ea typeface="Calibri" charset="0"/>
              <a:cs typeface="Arial" charset="0"/>
            </a:endParaRPr>
          </a:p>
          <a:p>
            <a:pPr marL="342900" lvl="0" indent="-342900">
              <a:buFont typeface="Symbol" charset="2"/>
              <a:buChar char=""/>
            </a:pPr>
            <a:endParaRPr lang="en-US" dirty="0">
              <a:effectLst/>
              <a:ea typeface="Calibri" charset="0"/>
              <a:cs typeface="Arial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endParaRPr lang="en-US" dirty="0">
              <a:ea typeface="Calibri" charset="0"/>
              <a:cs typeface="Arial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endParaRPr lang="en-US" dirty="0">
              <a:ea typeface="Calibri" charset="0"/>
              <a:cs typeface="Arial" charset="0"/>
            </a:endParaRPr>
          </a:p>
        </p:txBody>
      </p:sp>
      <p:pic>
        <p:nvPicPr>
          <p:cNvPr id="6" name="Picture 5" descr="I:\לימודים\פרויקט מחקר גראבן יהודה\Figures\Late Triassic tetconics - Garfunkel 199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58" y="0"/>
            <a:ext cx="6138441" cy="65632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199480" y="6563242"/>
            <a:ext cx="1639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Garfunkel (1998)</a:t>
            </a:r>
          </a:p>
        </p:txBody>
      </p:sp>
    </p:spTree>
    <p:extLst>
      <p:ext uri="{BB962C8B-B14F-4D97-AF65-F5344CB8AC3E}">
        <p14:creationId xmlns:p14="http://schemas.microsoft.com/office/powerpoint/2010/main" val="68147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2442" y="828939"/>
            <a:ext cx="42440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>
                <a:effectLst/>
                <a:ea typeface="Calibri" charset="0"/>
                <a:cs typeface="Arial" charset="0"/>
              </a:rPr>
              <a:t>Triassic Carbonate Layers comprise large hydrocarbon reservoirs throughout Mesopotamia – in Syria, Iraq, Saudi Arabia and Iran. </a:t>
            </a:r>
          </a:p>
          <a:p>
            <a:pPr>
              <a:spcAft>
                <a:spcPts val="0"/>
              </a:spcAft>
            </a:pPr>
            <a:r>
              <a:rPr lang="en-US" dirty="0">
                <a:effectLst/>
                <a:ea typeface="Calibri" charset="0"/>
                <a:cs typeface="Arial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US" dirty="0">
                <a:effectLst/>
                <a:ea typeface="Calibri" charset="0"/>
                <a:cs typeface="Arial" charset="0"/>
              </a:rPr>
              <a:t>Such layers which contain Oil and Gas, are usually blocked by layers of Anhydrite and are considered to comprise up to 20% of today’s hydrocarbon reserves.</a:t>
            </a:r>
          </a:p>
          <a:p>
            <a:pPr>
              <a:spcAft>
                <a:spcPts val="0"/>
              </a:spcAft>
            </a:pPr>
            <a:r>
              <a:rPr lang="en-US" dirty="0">
                <a:effectLst/>
                <a:ea typeface="Calibri" charset="0"/>
                <a:cs typeface="Arial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US" dirty="0">
                <a:effectLst/>
                <a:ea typeface="Calibri" charset="0"/>
                <a:cs typeface="Arial" charset="0"/>
              </a:rPr>
              <a:t>Onshore Israel, multiple drilling attempts were made during the past decade to identify such Triassic layers that may contain hydrocarbons, based</a:t>
            </a:r>
            <a:endParaRPr lang="en-US" dirty="0">
              <a:ea typeface="Calibri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366" y="121053"/>
            <a:ext cx="4865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Hydrocarbon Potential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10" y="828939"/>
            <a:ext cx="7534418" cy="38345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505047"/>
            <a:ext cx="12060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endParaRPr lang="en-US" dirty="0">
              <a:ea typeface="Calibri" charset="0"/>
              <a:cs typeface="Arial" charset="0"/>
            </a:endParaRPr>
          </a:p>
          <a:p>
            <a:pPr marL="342900" indent="-342900">
              <a:buFont typeface="Symbol" charset="2"/>
              <a:buChar char=""/>
            </a:pPr>
            <a:r>
              <a:rPr lang="en-US" dirty="0"/>
              <a:t>By examining the Triassic stratigraphic record of RAMALLAH-01, DEVORAH-02, MEGED-02, GA’ASH-02 and HELEZ-DEEP wells, the western margin of the Judea graben was constrained by horst structures (</a:t>
            </a:r>
            <a:r>
              <a:rPr lang="en-US" dirty="0" err="1"/>
              <a:t>Ga’ash</a:t>
            </a:r>
            <a:r>
              <a:rPr lang="en-US" dirty="0"/>
              <a:t> and </a:t>
            </a:r>
            <a:r>
              <a:rPr lang="en-US" dirty="0" err="1"/>
              <a:t>Ma’anit</a:t>
            </a:r>
            <a:r>
              <a:rPr lang="en-US" dirty="0"/>
              <a:t> highs).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366" y="4950785"/>
            <a:ext cx="11771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dirty="0">
                <a:ea typeface="Calibri" charset="0"/>
                <a:cs typeface="Arial" charset="0"/>
              </a:rPr>
              <a:t>on the assumption that the </a:t>
            </a:r>
            <a:r>
              <a:rPr lang="en-US" dirty="0" err="1">
                <a:ea typeface="Calibri" charset="0"/>
                <a:cs typeface="Arial" charset="0"/>
              </a:rPr>
              <a:t>Palmyride</a:t>
            </a:r>
            <a:r>
              <a:rPr lang="en-US" dirty="0">
                <a:ea typeface="Calibri" charset="0"/>
                <a:cs typeface="Arial" charset="0"/>
              </a:rPr>
              <a:t> trough – a hydrocarbon-rich Triassic structure located mainly in Syria continues to the west of the Dead-sea Transform and forms a structure which today is called the Judea graben.</a:t>
            </a:r>
          </a:p>
          <a:p>
            <a:pPr lvl="0">
              <a:spcAft>
                <a:spcPts val="0"/>
              </a:spcAft>
            </a:pPr>
            <a:endParaRPr lang="en-US" dirty="0">
              <a:ea typeface="Calibri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702" y="4685361"/>
            <a:ext cx="1900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</a:t>
            </a:r>
            <a:r>
              <a:rPr lang="en-US" sz="1200" dirty="0" err="1"/>
              <a:t>Gardosh</a:t>
            </a:r>
            <a:r>
              <a:rPr lang="en-US" sz="1200" dirty="0"/>
              <a:t> et al. (2008)</a:t>
            </a:r>
          </a:p>
        </p:txBody>
      </p:sp>
      <p:sp>
        <p:nvSpPr>
          <p:cNvPr id="2" name="Rectangle 1"/>
          <p:cNvSpPr/>
          <p:nvPr/>
        </p:nvSpPr>
        <p:spPr>
          <a:xfrm>
            <a:off x="7818619" y="3870334"/>
            <a:ext cx="530942" cy="121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ATA\Project\David_1\Gidi_Seminar\David-1_location_ma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72450" y="251437"/>
            <a:ext cx="3551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 dirty="0" err="1"/>
              <a:t>A</a:t>
            </a:r>
            <a:r>
              <a:rPr lang="en-US" sz="4000" dirty="0" err="1"/>
              <a:t>im</a:t>
            </a:r>
            <a:r>
              <a:rPr lang="en-US" sz="4000" dirty="0"/>
              <a:t> of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5932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>
                <a:effectLst/>
                <a:ea typeface="Calibri" charset="0"/>
                <a:cs typeface="Arial" charset="0"/>
              </a:rPr>
              <a:t>Despite the western margin of the Judea graben being relatively well defined, scarce evidence of its extension southward exists due to the absence of </a:t>
            </a:r>
            <a:r>
              <a:rPr lang="en-US" dirty="0">
                <a:ea typeface="Calibri" charset="0"/>
                <a:cs typeface="Arial" charset="0"/>
              </a:rPr>
              <a:t>wells that penetrated the Triassic section</a:t>
            </a:r>
            <a:r>
              <a:rPr lang="en-US" dirty="0">
                <a:effectLst/>
                <a:ea typeface="Calibri" charset="0"/>
                <a:cs typeface="Arial" charset="0"/>
              </a:rPr>
              <a:t> and seismic surveys that were conducted in that area.</a:t>
            </a:r>
          </a:p>
          <a:p>
            <a:pPr>
              <a:spcAft>
                <a:spcPts val="0"/>
              </a:spcAft>
            </a:pPr>
            <a:r>
              <a:rPr lang="en-US" dirty="0">
                <a:effectLst/>
                <a:ea typeface="Calibri" charset="0"/>
                <a:cs typeface="Arial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US" dirty="0">
                <a:effectLst/>
                <a:ea typeface="Calibri" charset="0"/>
                <a:cs typeface="Arial" charset="0"/>
              </a:rPr>
              <a:t>The aim of this study, through interpretation of existing seismic data and its correlation with well data is to examine the extension of the Judea graben to the south-west of RAMALLAH and MEGED wells and determine, if possible, whether the structure converges to a closure.</a:t>
            </a:r>
          </a:p>
        </p:txBody>
      </p:sp>
      <p:pic>
        <p:nvPicPr>
          <p:cNvPr id="1026" name="Picture 2" descr="E:\Uni\Judea graben Research Project\Figures\Gardosh 2008 1.2 Israel drilling hi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94" y="4107428"/>
            <a:ext cx="2562806" cy="24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91299" y="6551970"/>
            <a:ext cx="1900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</a:t>
            </a:r>
            <a:r>
              <a:rPr lang="en-US" sz="1200" dirty="0" err="1"/>
              <a:t>Gardosh</a:t>
            </a:r>
            <a:r>
              <a:rPr lang="en-US" sz="1200" dirty="0"/>
              <a:t> et al. (2008)</a:t>
            </a:r>
          </a:p>
        </p:txBody>
      </p:sp>
    </p:spTree>
    <p:extLst>
      <p:ext uri="{BB962C8B-B14F-4D97-AF65-F5344CB8AC3E}">
        <p14:creationId xmlns:p14="http://schemas.microsoft.com/office/powerpoint/2010/main" val="137872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2137" y="251437"/>
            <a:ext cx="2091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Data sets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53422" y="1"/>
            <a:ext cx="4738577" cy="35087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5932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/>
              <a:t>12 multi-channel 2D seismic reflection surveys were used for interpretation. The surveys were acquired in the framework of hydrocarbon exploration during the timeline of 1970-1990, comprising a cumulative length of 258 kilometers The area encompassed by these surveys covers the Judean coastal-plain from Ashdod in the south to </a:t>
            </a:r>
            <a:r>
              <a:rPr lang="en-US" dirty="0" err="1"/>
              <a:t>Rishon-LeZion</a:t>
            </a:r>
            <a:r>
              <a:rPr lang="en-US" dirty="0"/>
              <a:t> in the north. </a:t>
            </a:r>
            <a:r>
              <a:rPr lang="en-US" dirty="0">
                <a:effectLst/>
                <a:ea typeface="Calibri" charset="0"/>
                <a:cs typeface="Arial" charset="0"/>
              </a:rPr>
              <a:t> All seismic data was provided in the time-domain.</a:t>
            </a:r>
          </a:p>
          <a:p>
            <a:pPr marL="342900" lvl="0" indent="-342900">
              <a:buFont typeface="Symbol" charset="2"/>
              <a:buChar char=""/>
            </a:pPr>
            <a:endParaRPr lang="en-US" dirty="0">
              <a:effectLst/>
              <a:latin typeface="Calibri" charset="0"/>
              <a:ea typeface="Calibri" charset="0"/>
              <a:cs typeface="Arial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US" dirty="0">
                <a:effectLst/>
                <a:latin typeface="Calibri" charset="0"/>
                <a:ea typeface="Calibri" charset="0"/>
                <a:cs typeface="Arial" charset="0"/>
              </a:rPr>
              <a:t>DAVID-01 well, which penetrated Triassic layers and is located within the area of study, provided a key component in tying seismic data to lithology. The well was logged for different types of data </a:t>
            </a:r>
            <a:r>
              <a:rPr lang="mr-IN" dirty="0">
                <a:effectLst/>
                <a:latin typeface="Calibri" charset="0"/>
                <a:ea typeface="Calibri" charset="0"/>
                <a:cs typeface="Arial" charset="0"/>
              </a:rPr>
              <a:t>–</a:t>
            </a:r>
            <a:r>
              <a:rPr lang="en-US" dirty="0">
                <a:effectLst/>
                <a:latin typeface="Calibri" charset="0"/>
                <a:ea typeface="Calibri" charset="0"/>
                <a:cs typeface="Arial" charset="0"/>
              </a:rPr>
              <a:t> Lithology, electrical resistivity and seismic velocity of interval-layers, all of which were measured in relation to depth.</a:t>
            </a: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endParaRPr lang="en-US" dirty="0">
              <a:latin typeface="Calibri" charset="0"/>
              <a:ea typeface="Calibri" charset="0"/>
              <a:cs typeface="Arial" charset="0"/>
            </a:endParaRPr>
          </a:p>
        </p:txBody>
      </p:sp>
      <p:pic>
        <p:nvPicPr>
          <p:cNvPr id="8" name="Picture 7" descr="I:\Uni\Judea graben Research Project\Figures\David-01_Composite_Examp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22" y="3508745"/>
            <a:ext cx="4738578" cy="33670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5331663"/>
            <a:ext cx="3727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/>
              <a:t>Chronostratigraphic and Structural maps were used as a measure of guidance during the interpretation process.</a:t>
            </a:r>
            <a:endParaRPr lang="en-US" dirty="0">
              <a:effectLst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2719" y="251437"/>
            <a:ext cx="2990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Methodology</a:t>
            </a:r>
          </a:p>
        </p:txBody>
      </p:sp>
      <p:pic>
        <p:nvPicPr>
          <p:cNvPr id="6" name="Picture 5" descr="C:\Users\User\AppData\Local\Microsoft\Windows\INetCache\Content.Word\546px-Checkshots-and-vertical-seismic-profiles_fig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9425"/>
            <a:ext cx="6096000" cy="3437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95932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/>
              <a:t>In order to correlate seismic data with true depth and corresponding geological units provided in well-log data, a time-to-depth conversion process is necessary.</a:t>
            </a:r>
            <a:endParaRPr lang="en-US" dirty="0">
              <a:effectLst/>
              <a:ea typeface="Calibri" charset="0"/>
              <a:cs typeface="Arial" charset="0"/>
            </a:endParaRPr>
          </a:p>
          <a:p>
            <a:pPr marL="342900" lvl="0" indent="-342900">
              <a:buFont typeface="Symbol" charset="2"/>
              <a:buChar char=""/>
            </a:pPr>
            <a:endParaRPr lang="en-US" dirty="0">
              <a:effectLst/>
              <a:latin typeface="Calibri" charset="0"/>
              <a:ea typeface="Calibri" charset="0"/>
              <a:cs typeface="Arial" charset="0"/>
            </a:endParaRP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US" dirty="0">
                <a:effectLst/>
                <a:latin typeface="Calibri" charset="0"/>
                <a:ea typeface="Calibri" charset="0"/>
                <a:cs typeface="Arial" charset="0"/>
              </a:rPr>
              <a:t>Seismic data is measured in the time it takes for a seismic wave to reach a reflector and return to the geophone (two-way time). </a:t>
            </a:r>
            <a:r>
              <a:rPr lang="en-US" dirty="0"/>
              <a:t>Therefore, velocities of the acoustic waves are required to tie well-log data to seismic data.</a:t>
            </a:r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endParaRPr lang="en-US" dirty="0"/>
          </a:p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US" dirty="0"/>
              <a:t>Time-to-depth conversion has been achieved by the calibration of the seismic line DL-2140 with a Seismic Velocity Survey conducted in DAVID-01 well, which is meant produce a down-going seismic wavelet at the surface near the well and then to measure the time required for that wavelet to travel to a known depth where a seismic receiver is positioned in the well. Repeating this process while positioning the receiver at different depths provides a curve of seismic velocities of known intervals. Then, 5 prominent seismic reflectors were attributed to geological units and interpreted laterally.</a:t>
            </a:r>
            <a:endParaRPr lang="en-US" dirty="0">
              <a:latin typeface="Calibri" charset="0"/>
              <a:ea typeface="Calibri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2CA468-4FB3-4144-83D8-5E443932C10C}"/>
              </a:ext>
            </a:extLst>
          </p:cNvPr>
          <p:cNvGrpSpPr/>
          <p:nvPr/>
        </p:nvGrpSpPr>
        <p:grpSpPr>
          <a:xfrm>
            <a:off x="6096000" y="3486569"/>
            <a:ext cx="6096000" cy="3371850"/>
            <a:chOff x="6096000" y="3486150"/>
            <a:chExt cx="6096000" cy="3371850"/>
          </a:xfrm>
        </p:grpSpPr>
        <p:pic>
          <p:nvPicPr>
            <p:cNvPr id="5" name="Picture 4" descr="C:\Users\User\AppData\Local\Microsoft\Windows\INetCache\Content.Word\DL-2140 Snip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486150"/>
              <a:ext cx="6096000" cy="337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708100" y="4462073"/>
              <a:ext cx="114608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Near-top </a:t>
              </a:r>
              <a:r>
                <a:rPr lang="en-US" sz="1200" b="1" dirty="0" err="1">
                  <a:solidFill>
                    <a:srgbClr val="0070C0"/>
                  </a:solidFill>
                </a:rPr>
                <a:t>Yagur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3413" y="4052113"/>
              <a:ext cx="12518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Near-top </a:t>
              </a:r>
              <a:r>
                <a:rPr lang="en-US" sz="1200" b="1" dirty="0" err="1">
                  <a:solidFill>
                    <a:srgbClr val="FF0000"/>
                  </a:solidFill>
                </a:rPr>
                <a:t>Yakhini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23414" y="4895075"/>
              <a:ext cx="11049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</a:rPr>
                <a:t>Near-top </a:t>
              </a:r>
              <a:r>
                <a:rPr lang="en-US" sz="1200" b="1" dirty="0" err="1">
                  <a:solidFill>
                    <a:schemeClr val="accent2"/>
                  </a:solidFill>
                </a:rPr>
                <a:t>Daya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44371" y="5735978"/>
              <a:ext cx="12815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306E6"/>
                  </a:solidFill>
                </a:rPr>
                <a:t>Near-top </a:t>
              </a:r>
              <a:r>
                <a:rPr lang="en-US" sz="1200" b="1" dirty="0" err="1">
                  <a:solidFill>
                    <a:srgbClr val="F306E6"/>
                  </a:solidFill>
                </a:rPr>
                <a:t>Mohilla</a:t>
              </a:r>
              <a:endParaRPr lang="en-US" sz="1200" b="1" dirty="0">
                <a:solidFill>
                  <a:srgbClr val="F306E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44371" y="6328956"/>
              <a:ext cx="11047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</a:rPr>
                <a:t>Near-top </a:t>
              </a:r>
              <a:r>
                <a:rPr lang="en-US" sz="1200" b="1" dirty="0" err="1">
                  <a:solidFill>
                    <a:srgbClr val="00B050"/>
                  </a:solidFill>
                </a:rPr>
                <a:t>Ra’af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0225" y="3515500"/>
              <a:ext cx="10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Line DL-2140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83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829" y="22829"/>
            <a:ext cx="1668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307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Symbol" charset="2"/>
              <a:buChar char=""/>
            </a:pPr>
            <a:r>
              <a:rPr lang="en-US" dirty="0"/>
              <a:t>5 seismic horizons which were tied to formation-tops of geological units were interpreted laterally, and thus, a structural map of each horizon was generated in the time and depth domains. Such maps show the net deformation that the particular layer had undergone through time.</a:t>
            </a:r>
            <a:endParaRPr lang="en-US" dirty="0">
              <a:effectLst/>
              <a:ea typeface="Calibri" charset="0"/>
              <a:cs typeface="Arial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10848"/>
            <a:ext cx="5025656" cy="434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6344" y="23052"/>
            <a:ext cx="5025656" cy="43699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096000" y="47387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en-US" dirty="0">
                <a:effectLst/>
                <a:latin typeface="Calibri" charset="0"/>
                <a:ea typeface="Calibri" charset="0"/>
                <a:cs typeface="Arial" charset="0"/>
              </a:rPr>
              <a:t>Additionally, 4 </a:t>
            </a:r>
            <a:r>
              <a:rPr lang="en-US" dirty="0" err="1">
                <a:effectLst/>
                <a:latin typeface="Calibri" charset="0"/>
                <a:ea typeface="Calibri" charset="0"/>
                <a:cs typeface="Arial" charset="0"/>
              </a:rPr>
              <a:t>isopach</a:t>
            </a:r>
            <a:r>
              <a:rPr lang="en-US" dirty="0">
                <a:effectLst/>
                <a:latin typeface="Calibri" charset="0"/>
                <a:ea typeface="Calibri" charset="0"/>
                <a:cs typeface="Arial" charset="0"/>
              </a:rPr>
              <a:t> maps were generated, representing thickness variations of interval-layers between two consecutive interpreted horizons. Those may imply on sedimentation trends</a:t>
            </a:r>
            <a:r>
              <a:rPr lang="mr-IN" dirty="0">
                <a:effectLst/>
                <a:latin typeface="Calibri" charset="0"/>
                <a:ea typeface="Calibri" charset="0"/>
                <a:cs typeface="Arial" charset="0"/>
              </a:rPr>
              <a:t>…</a:t>
            </a:r>
            <a:r>
              <a:rPr lang="en-US" dirty="0">
                <a:effectLst/>
                <a:latin typeface="Calibri" charset="0"/>
                <a:ea typeface="Calibri" charset="0"/>
                <a:cs typeface="Arial" charset="0"/>
              </a:rPr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7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98" y="0"/>
            <a:ext cx="6094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609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0" y="1"/>
            <a:ext cx="6094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2EC2460E-D521-4D30-8A53-7709FC8C34F3}"/>
</file>

<file path=customXml/itemProps2.xml><?xml version="1.0" encoding="utf-8"?>
<ds:datastoreItem xmlns:ds="http://schemas.openxmlformats.org/officeDocument/2006/customXml" ds:itemID="{9CC5CDDA-2100-4B2F-9EB5-44FC8FB5EA52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1391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Judea graben</dc:title>
  <dc:creator>Microsoft Office User</dc:creator>
  <cp:keywords/>
  <dc:description/>
  <cp:lastModifiedBy>Gidi</cp:lastModifiedBy>
  <cp:revision>78</cp:revision>
  <dcterms:created xsi:type="dcterms:W3CDTF">2017-06-17T19:24:01Z</dcterms:created>
  <dcterms:modified xsi:type="dcterms:W3CDTF">2017-06-23T18:51:47Z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-544374850</vt:i4>
  </property>
  <property fmtid="{D5CDD505-2E9C-101B-9397-08002B2CF9AE}" pid="3" name="_NewReviewCycle">
    <vt:lpwstr/>
  </property>
  <property fmtid="{D5CDD505-2E9C-101B-9397-08002B2CF9AE}" pid="4" name="_EmailSubject">
    <vt:lpwstr>גידי יופה: סיום פרויקט מחקר בגיאולוגיה</vt:lpwstr>
  </property>
  <property fmtid="{D5CDD505-2E9C-101B-9397-08002B2CF9AE}" pid="5" name="_AuthorEmail">
    <vt:lpwstr>anatba@openu.ac.il</vt:lpwstr>
  </property>
  <property fmtid="{D5CDD505-2E9C-101B-9397-08002B2CF9AE}" pid="6" name="_AuthorEmailDisplayName">
    <vt:lpwstr>Anat Barnea</vt:lpwstr>
  </property>
  <property fmtid="{D5CDD505-2E9C-101B-9397-08002B2CF9AE}" pid="7" name="ContentTypeId">
    <vt:lpwstr>0x010100D6F61E74F7254FFAACE179AD514BF94B00E5BAFAE9EC481B44A887128AEA8B460D</vt:lpwstr>
  </property>
</Properties>
</file>